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59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AA61-FBFC-E341-A705-9252DC5E07CF}" type="datetimeFigureOut">
              <a:rPr lang="en-US" smtClean="0"/>
              <a:t>5/14/09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6560F-B76B-B34C-8D52-6480EB6D2B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7. Spring EL</a:t>
            </a:r>
            <a:br>
              <a:rPr lang="en-US" dirty="0" smtClean="0"/>
            </a:br>
            <a:r>
              <a:rPr lang="en-US" altLang="ko-KR" dirty="0" smtClean="0"/>
              <a:t>(Spring Framework 3.0 M3)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백기선</a:t>
            </a:r>
            <a:endParaRPr lang="en-US" altLang="ko-KR" dirty="0" smtClean="0"/>
          </a:p>
          <a:p>
            <a:r>
              <a:rPr lang="en-US" dirty="0" smtClean="0"/>
              <a:t>http://whiteship.me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SpEL</a:t>
            </a:r>
            <a:r>
              <a:rPr lang="ko-KR" altLang="en-US" smtClean="0"/>
              <a:t>은</a:t>
            </a:r>
            <a:r>
              <a:rPr lang="en-US" altLang="ko-KR" smtClean="0"/>
              <a:t> ANTLR</a:t>
            </a:r>
            <a:r>
              <a:rPr lang="ko-KR" altLang="en-US" smtClean="0"/>
              <a:t>을</a:t>
            </a:r>
            <a:r>
              <a:rPr lang="en-US" altLang="ko-KR" smtClean="0"/>
              <a:t> </a:t>
            </a:r>
            <a:r>
              <a:rPr lang="ko-KR" altLang="en-US" smtClean="0"/>
              <a:t>사용하여</a:t>
            </a:r>
            <a:r>
              <a:rPr lang="en-US" altLang="ko-KR" smtClean="0"/>
              <a:t> lexer</a:t>
            </a:r>
            <a:r>
              <a:rPr lang="ko-KR" altLang="en-US" smtClean="0"/>
              <a:t>와</a:t>
            </a:r>
            <a:r>
              <a:rPr lang="en-US" altLang="ko-KR" smtClean="0"/>
              <a:t> parser</a:t>
            </a:r>
            <a:r>
              <a:rPr lang="ko-KR" altLang="en-US" smtClean="0"/>
              <a:t>를</a:t>
            </a:r>
            <a:r>
              <a:rPr lang="en-US" altLang="ko-KR" smtClean="0"/>
              <a:t> </a:t>
            </a:r>
            <a:r>
              <a:rPr lang="ko-KR" altLang="en-US" smtClean="0"/>
              <a:t>구성한다</a:t>
            </a:r>
            <a:r>
              <a:rPr lang="en-US" altLang="ko-KR" smtClean="0"/>
              <a:t>.</a:t>
            </a:r>
          </a:p>
          <a:p>
            <a:r>
              <a:rPr lang="en-US" altLang="ko-KR" smtClean="0"/>
              <a:t>ExpressionParser</a:t>
            </a:r>
            <a:r>
              <a:rPr lang="ko-KR" altLang="en-US" smtClean="0"/>
              <a:t>는</a:t>
            </a:r>
            <a:r>
              <a:rPr lang="en-US" altLang="ko-KR" smtClean="0"/>
              <a:t> </a:t>
            </a:r>
            <a:r>
              <a:rPr lang="ko-KR" altLang="en-US" smtClean="0"/>
              <a:t>표현식을</a:t>
            </a:r>
            <a:r>
              <a:rPr lang="en-US" altLang="ko-KR" smtClean="0"/>
              <a:t> </a:t>
            </a:r>
            <a:r>
              <a:rPr lang="ko-KR" altLang="en-US" smtClean="0"/>
              <a:t>파싱한다</a:t>
            </a:r>
            <a:r>
              <a:rPr lang="en-US" altLang="ko-KR" smtClean="0"/>
              <a:t>.</a:t>
            </a:r>
          </a:p>
          <a:p>
            <a:r>
              <a:rPr lang="en-US" smtClean="0"/>
              <a:t>Expression</a:t>
            </a:r>
            <a:r>
              <a:rPr lang="ko-KR" altLang="en-US" smtClean="0"/>
              <a:t>은</a:t>
            </a:r>
            <a:r>
              <a:rPr lang="en-US" altLang="ko-KR" smtClean="0"/>
              <a:t> </a:t>
            </a:r>
            <a:r>
              <a:rPr lang="ko-KR" altLang="en-US" smtClean="0"/>
              <a:t>표현식을</a:t>
            </a:r>
            <a:r>
              <a:rPr lang="en-US" altLang="ko-KR" smtClean="0"/>
              <a:t> </a:t>
            </a:r>
            <a:r>
              <a:rPr lang="ko-KR" altLang="en-US" smtClean="0"/>
              <a:t>평가한다</a:t>
            </a:r>
            <a:r>
              <a:rPr lang="en-US" altLang="ko-KR" smtClean="0"/>
              <a:t>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간단한</a:t>
            </a:r>
            <a:r>
              <a:rPr lang="en-US" altLang="ko-KR" smtClean="0"/>
              <a:t> </a:t>
            </a:r>
            <a:r>
              <a:rPr lang="ko-KR" altLang="en-US" smtClean="0"/>
              <a:t>상수</a:t>
            </a:r>
            <a:r>
              <a:rPr lang="en-US" altLang="ko-KR" smtClean="0"/>
              <a:t> </a:t>
            </a:r>
            <a:r>
              <a:rPr lang="ko-KR" altLang="en-US" smtClean="0"/>
              <a:t>표현식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2052935"/>
            <a:ext cx="5997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ExpressionParser parser = new SpelAntlrExpressionParser();</a:t>
            </a:r>
          </a:p>
          <a:p>
            <a:r>
              <a:rPr lang="en-US" smtClean="0"/>
              <a:t>Expression exp = parser.</a:t>
            </a:r>
            <a:r>
              <a:rPr lang="en-US" b="1" smtClean="0">
                <a:solidFill>
                  <a:srgbClr val="008000"/>
                </a:solidFill>
              </a:rPr>
              <a:t>parseExpression</a:t>
            </a:r>
            <a:r>
              <a:rPr lang="en-US" smtClean="0"/>
              <a:t>("</a:t>
            </a:r>
            <a:r>
              <a:rPr lang="en-US" smtClean="0">
                <a:solidFill>
                  <a:srgbClr val="FF0000"/>
                </a:solidFill>
              </a:rPr>
              <a:t>'Hello World'</a:t>
            </a:r>
            <a:r>
              <a:rPr lang="en-US" smtClean="0"/>
              <a:t>");</a:t>
            </a:r>
          </a:p>
          <a:p>
            <a:r>
              <a:rPr lang="en-US" smtClean="0"/>
              <a:t>String message = (String) exp.</a:t>
            </a:r>
            <a:r>
              <a:rPr lang="en-US" b="1" smtClean="0">
                <a:solidFill>
                  <a:srgbClr val="008000"/>
                </a:solidFill>
              </a:rPr>
              <a:t>getValue</a:t>
            </a:r>
            <a:r>
              <a:rPr lang="en-US" smtClean="0"/>
              <a:t>();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메서드</a:t>
            </a:r>
            <a:r>
              <a:rPr lang="en-US" altLang="ko-KR" smtClean="0"/>
              <a:t> </a:t>
            </a:r>
            <a:r>
              <a:rPr lang="ko-KR" altLang="en-US" smtClean="0"/>
              <a:t>호출하기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/>
          </a:p>
          <a:p>
            <a:r>
              <a:rPr lang="en-US" altLang="ko-KR" smtClean="0"/>
              <a:t>String </a:t>
            </a:r>
            <a:r>
              <a:rPr lang="ko-KR" altLang="en-US" smtClean="0"/>
              <a:t>클래스의</a:t>
            </a:r>
            <a:r>
              <a:rPr lang="en-US" altLang="ko-KR" smtClean="0"/>
              <a:t> </a:t>
            </a:r>
            <a:r>
              <a:rPr lang="ko-KR" altLang="en-US" smtClean="0"/>
              <a:t>메서드</a:t>
            </a:r>
            <a:r>
              <a:rPr lang="en-US" altLang="ko-KR" smtClean="0"/>
              <a:t> </a:t>
            </a:r>
            <a:r>
              <a:rPr lang="ko-KR" altLang="en-US" smtClean="0"/>
              <a:t>호출</a:t>
            </a:r>
            <a:endParaRPr lang="en-US" altLang="ko-KR"/>
          </a:p>
        </p:txBody>
      </p:sp>
      <p:sp>
        <p:nvSpPr>
          <p:cNvPr id="6" name="TextBox 5"/>
          <p:cNvSpPr txBox="1"/>
          <p:nvPr/>
        </p:nvSpPr>
        <p:spPr>
          <a:xfrm>
            <a:off x="1143000" y="2286000"/>
            <a:ext cx="6689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ExpressionParser parser = new SpelAntlrExpressionParser();</a:t>
            </a:r>
          </a:p>
          <a:p>
            <a:r>
              <a:rPr lang="en-US" smtClean="0"/>
              <a:t>Expression exp = parser.parseExpression("'Hello World'.</a:t>
            </a:r>
            <a:r>
              <a:rPr lang="en-US" b="1" smtClean="0">
                <a:solidFill>
                  <a:srgbClr val="FF0000"/>
                </a:solidFill>
              </a:rPr>
              <a:t>concat</a:t>
            </a:r>
            <a:r>
              <a:rPr lang="en-US" smtClean="0">
                <a:solidFill>
                  <a:srgbClr val="FF0000"/>
                </a:solidFill>
              </a:rPr>
              <a:t>('!')</a:t>
            </a:r>
            <a:r>
              <a:rPr lang="en-US" smtClean="0"/>
              <a:t>");</a:t>
            </a:r>
          </a:p>
          <a:p>
            <a:r>
              <a:rPr lang="en-US" smtClean="0"/>
              <a:t>String message = (String) exp.getValue();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JavaBean </a:t>
            </a:r>
            <a:r>
              <a:rPr lang="ko-KR" altLang="en-US" smtClean="0"/>
              <a:t>속성</a:t>
            </a:r>
            <a:r>
              <a:rPr lang="en-US" altLang="ko-KR" smtClean="0"/>
              <a:t> </a:t>
            </a:r>
            <a:r>
              <a:rPr lang="ko-KR" altLang="en-US" smtClean="0"/>
              <a:t>호출하기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mtClean="0"/>
          </a:p>
          <a:p>
            <a:r>
              <a:rPr lang="en-US" smtClean="0"/>
              <a:t>String.getBytes() </a:t>
            </a:r>
            <a:r>
              <a:rPr lang="ko-KR" altLang="en-US" smtClean="0"/>
              <a:t>호출하기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600" y="2209800"/>
            <a:ext cx="62773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ExpressionParser parser = new SpelAntlrExpressionParser();</a:t>
            </a:r>
          </a:p>
          <a:p>
            <a:r>
              <a:rPr lang="en-US" smtClean="0"/>
              <a:t>Expression exp = parser.parseExpression("'Hello World'</a:t>
            </a:r>
            <a:r>
              <a:rPr lang="en-US" b="1" smtClean="0">
                <a:solidFill>
                  <a:srgbClr val="FF0000"/>
                </a:solidFill>
              </a:rPr>
              <a:t>.bytes</a:t>
            </a:r>
            <a:r>
              <a:rPr lang="en-US" smtClean="0"/>
              <a:t>");  </a:t>
            </a:r>
          </a:p>
          <a:p>
            <a:r>
              <a:rPr lang="en-US" smtClean="0"/>
              <a:t>byte[] bytes = (byte[]) exp.getValue();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dot(.) </a:t>
            </a:r>
            <a:r>
              <a:rPr lang="ko-KR" altLang="en-US" smtClean="0"/>
              <a:t>연산자</a:t>
            </a:r>
            <a:r>
              <a:rPr lang="en-US" altLang="ko-KR" smtClean="0"/>
              <a:t> </a:t>
            </a:r>
            <a:r>
              <a:rPr lang="ko-KR" altLang="en-US" smtClean="0"/>
              <a:t>사용하기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String.getBytes().length()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2209800"/>
            <a:ext cx="7023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ExpressionParser parser = new SpelAntlrExpressionParser();</a:t>
            </a:r>
          </a:p>
          <a:p>
            <a:r>
              <a:rPr lang="en-US" smtClean="0"/>
              <a:t>Expression exp = parser.parseExpression("'Hello World'</a:t>
            </a:r>
            <a:r>
              <a:rPr lang="en-US" b="1" smtClean="0">
                <a:solidFill>
                  <a:srgbClr val="FF0000"/>
                </a:solidFill>
              </a:rPr>
              <a:t>.bytes.length</a:t>
            </a:r>
            <a:r>
              <a:rPr lang="en-US" smtClean="0"/>
              <a:t>"); </a:t>
            </a:r>
          </a:p>
          <a:p>
            <a:r>
              <a:rPr lang="en-US" smtClean="0"/>
              <a:t>int length = (Integer) exp.getValue();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생성자</a:t>
            </a:r>
            <a:r>
              <a:rPr lang="en-US" altLang="ko-KR" smtClean="0"/>
              <a:t> </a:t>
            </a:r>
            <a:r>
              <a:rPr lang="ko-KR" altLang="en-US" smtClean="0"/>
              <a:t>호출하기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new String() </a:t>
            </a:r>
            <a:r>
              <a:rPr lang="ko-KR" altLang="en-US" smtClean="0"/>
              <a:t>호출</a:t>
            </a:r>
            <a:endParaRPr lang="en-US" altLang="ko-KR" smtClean="0"/>
          </a:p>
          <a:p>
            <a:r>
              <a:rPr lang="en-US"/>
              <a:t>public &lt;T&gt; T getValue(Class&lt;T&gt; desiredResultType)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8254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ExpressionParser parser = new SpelAntlrExpressionParser();</a:t>
            </a:r>
          </a:p>
          <a:p>
            <a:r>
              <a:rPr lang="en-US" smtClean="0"/>
              <a:t>Expression exp = parser.parseExpression("</a:t>
            </a:r>
            <a:r>
              <a:rPr lang="en-US" b="1" smtClean="0">
                <a:solidFill>
                  <a:srgbClr val="FF0000"/>
                </a:solidFill>
              </a:rPr>
              <a:t>new String('hello world')</a:t>
            </a:r>
            <a:r>
              <a:rPr lang="en-US" smtClean="0"/>
              <a:t>.toUpperCase()");</a:t>
            </a:r>
          </a:p>
          <a:p>
            <a:r>
              <a:rPr lang="en-US" smtClean="0"/>
              <a:t>String message = exp.</a:t>
            </a:r>
            <a:r>
              <a:rPr lang="en-US" b="1" smtClean="0">
                <a:solidFill>
                  <a:srgbClr val="008000"/>
                </a:solidFill>
              </a:rPr>
              <a:t>getValue(String.class);</a:t>
            </a:r>
            <a:endParaRPr lang="en-US" b="1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특정</a:t>
            </a:r>
            <a:r>
              <a:rPr lang="en-US" altLang="ko-KR" smtClean="0"/>
              <a:t> </a:t>
            </a:r>
            <a:r>
              <a:rPr lang="ko-KR" altLang="en-US" smtClean="0"/>
              <a:t>객체에</a:t>
            </a:r>
            <a:r>
              <a:rPr lang="en-US" altLang="ko-KR" smtClean="0"/>
              <a:t> </a:t>
            </a:r>
            <a:r>
              <a:rPr lang="ko-KR" altLang="en-US" smtClean="0"/>
              <a:t>표현식</a:t>
            </a:r>
            <a:r>
              <a:rPr lang="en-US" altLang="ko-KR" smtClean="0"/>
              <a:t> </a:t>
            </a:r>
            <a:r>
              <a:rPr lang="ko-KR" altLang="en-US" smtClean="0"/>
              <a:t>적용하기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Inventor(tesla)</a:t>
            </a:r>
            <a:r>
              <a:rPr lang="ko-KR" altLang="en-US" smtClean="0"/>
              <a:t>의</a:t>
            </a:r>
            <a:r>
              <a:rPr lang="en-US" altLang="ko-KR" smtClean="0"/>
              <a:t> name </a:t>
            </a:r>
            <a:r>
              <a:rPr lang="ko-KR" altLang="en-US" smtClean="0"/>
              <a:t>속성에</a:t>
            </a:r>
            <a:r>
              <a:rPr lang="en-US" altLang="ko-KR" smtClean="0"/>
              <a:t> </a:t>
            </a:r>
            <a:r>
              <a:rPr lang="ko-KR" altLang="en-US" smtClean="0"/>
              <a:t>할당</a:t>
            </a:r>
            <a:r>
              <a:rPr lang="en-US" altLang="ko-KR" smtClean="0"/>
              <a:t> </a:t>
            </a:r>
            <a:r>
              <a:rPr lang="ko-KR" altLang="en-US" smtClean="0"/>
              <a:t>된</a:t>
            </a:r>
            <a:r>
              <a:rPr lang="en-US" altLang="ko-KR" smtClean="0"/>
              <a:t> </a:t>
            </a:r>
            <a:r>
              <a:rPr lang="ko-KR" altLang="en-US" smtClean="0"/>
              <a:t>값을</a:t>
            </a:r>
            <a:r>
              <a:rPr lang="en-US" altLang="ko-KR" smtClean="0"/>
              <a:t> </a:t>
            </a:r>
            <a:r>
              <a:rPr lang="ko-KR" altLang="en-US" smtClean="0"/>
              <a:t>가져오기</a:t>
            </a:r>
            <a:endParaRPr lang="en-US" altLang="ko-KR" smtClean="0"/>
          </a:p>
          <a:p>
            <a:r>
              <a:rPr lang="ko-KR" altLang="en-US" smtClean="0"/>
              <a:t>동일한</a:t>
            </a:r>
            <a:r>
              <a:rPr lang="en-US" altLang="ko-KR" smtClean="0"/>
              <a:t> </a:t>
            </a:r>
            <a:r>
              <a:rPr lang="ko-KR" altLang="en-US" smtClean="0"/>
              <a:t>표현식을</a:t>
            </a:r>
            <a:r>
              <a:rPr lang="en-US" altLang="ko-KR" smtClean="0"/>
              <a:t> </a:t>
            </a:r>
            <a:r>
              <a:rPr lang="ko-KR" altLang="en-US" smtClean="0"/>
              <a:t>여러</a:t>
            </a:r>
            <a:r>
              <a:rPr lang="en-US" altLang="ko-KR" smtClean="0"/>
              <a:t> </a:t>
            </a:r>
            <a:r>
              <a:rPr lang="ko-KR" altLang="en-US" smtClean="0"/>
              <a:t>객체에</a:t>
            </a:r>
            <a:r>
              <a:rPr lang="en-US" altLang="ko-KR" smtClean="0"/>
              <a:t> </a:t>
            </a:r>
            <a:r>
              <a:rPr lang="ko-KR" altLang="en-US" smtClean="0"/>
              <a:t>재사용</a:t>
            </a:r>
            <a:r>
              <a:rPr lang="en-US" altLang="ko-KR" smtClean="0"/>
              <a:t> </a:t>
            </a:r>
            <a:r>
              <a:rPr lang="ko-KR" altLang="en-US" smtClean="0"/>
              <a:t>할</a:t>
            </a:r>
            <a:r>
              <a:rPr lang="en-US" altLang="ko-KR" smtClean="0"/>
              <a:t> </a:t>
            </a:r>
            <a:r>
              <a:rPr lang="ko-KR" altLang="en-US" smtClean="0"/>
              <a:t>수</a:t>
            </a:r>
            <a:r>
              <a:rPr lang="en-US" altLang="ko-KR" smtClean="0"/>
              <a:t> </a:t>
            </a:r>
            <a:r>
              <a:rPr lang="ko-KR" altLang="en-US" smtClean="0"/>
              <a:t>있다</a:t>
            </a:r>
            <a:r>
              <a:rPr lang="en-US" altLang="ko-KR" smtClean="0"/>
              <a:t>.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1371600"/>
            <a:ext cx="685536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// Create and set a calendar </a:t>
            </a:r>
          </a:p>
          <a:p>
            <a:r>
              <a:rPr lang="en-US" smtClean="0"/>
              <a:t>GregorianCalendar c = new GregorianCalendar();</a:t>
            </a:r>
          </a:p>
          <a:p>
            <a:r>
              <a:rPr lang="en-US" smtClean="0"/>
              <a:t>c.set(1856, 7, 9);</a:t>
            </a:r>
          </a:p>
          <a:p>
            <a:endParaRPr lang="en-US" smtClean="0"/>
          </a:p>
          <a:p>
            <a:r>
              <a:rPr lang="en-US" smtClean="0"/>
              <a:t>//  The constructor arguments are name, birthday, and nationaltiy.</a:t>
            </a:r>
          </a:p>
          <a:p>
            <a:r>
              <a:rPr lang="en-US" smtClean="0"/>
              <a:t>Inventor tesla = new Inventor("Nikola Tesla", c.getTime(), "Serbian");</a:t>
            </a:r>
          </a:p>
          <a:p>
            <a:endParaRPr lang="en-US" smtClean="0"/>
          </a:p>
          <a:p>
            <a:r>
              <a:rPr lang="en-US" smtClean="0"/>
              <a:t>ExpressionParser parser = new SpelAntlrExpressionParser();</a:t>
            </a:r>
          </a:p>
          <a:p>
            <a:r>
              <a:rPr lang="en-US" smtClean="0"/>
              <a:t>Expression exp = parser.parseExpression("name");</a:t>
            </a:r>
          </a:p>
          <a:p>
            <a:endParaRPr lang="en-US" smtClean="0"/>
          </a:p>
          <a:p>
            <a:r>
              <a:rPr lang="en-US" b="1" smtClean="0">
                <a:solidFill>
                  <a:srgbClr val="008000"/>
                </a:solidFill>
              </a:rPr>
              <a:t>EvaluationContext context = new StandardEvaluationContext();</a:t>
            </a:r>
          </a:p>
          <a:p>
            <a:r>
              <a:rPr lang="en-US" b="1" smtClean="0">
                <a:solidFill>
                  <a:srgbClr val="008000"/>
                </a:solidFill>
              </a:rPr>
              <a:t>context.setRootObject(tesla);</a:t>
            </a:r>
          </a:p>
          <a:p>
            <a:endParaRPr lang="en-US" b="1" smtClean="0">
              <a:solidFill>
                <a:srgbClr val="008000"/>
              </a:solidFill>
            </a:endParaRPr>
          </a:p>
          <a:p>
            <a:r>
              <a:rPr lang="en-US" b="1" smtClean="0">
                <a:solidFill>
                  <a:srgbClr val="008000"/>
                </a:solidFill>
              </a:rPr>
              <a:t>String name = (String) exp.getValue(context);</a:t>
            </a:r>
            <a:endParaRPr lang="en-US" b="1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</a:t>
            </a:r>
            <a:r>
              <a:rPr lang="ko-KR" altLang="en-US" smtClean="0"/>
              <a:t>표현식</a:t>
            </a:r>
            <a:r>
              <a:rPr lang="en-US" altLang="ko-KR" smtClean="0"/>
              <a:t> </a:t>
            </a:r>
            <a:r>
              <a:rPr lang="ko-KR" altLang="en-US" smtClean="0"/>
              <a:t>사용하기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ko-KR" altLang="en-US" smtClean="0"/>
              <a:t>이전</a:t>
            </a:r>
            <a:r>
              <a:rPr lang="en-US" altLang="ko-KR" smtClean="0"/>
              <a:t> </a:t>
            </a:r>
            <a:r>
              <a:rPr lang="ko-KR" altLang="en-US" smtClean="0"/>
              <a:t>예제에</a:t>
            </a:r>
            <a:r>
              <a:rPr lang="en-US" altLang="ko-KR" smtClean="0"/>
              <a:t> </a:t>
            </a:r>
            <a:r>
              <a:rPr lang="ko-KR" altLang="en-US" smtClean="0"/>
              <a:t>추가</a:t>
            </a:r>
            <a:r>
              <a:rPr lang="en-US" altLang="ko-KR" smtClean="0"/>
              <a:t> </a:t>
            </a:r>
            <a:r>
              <a:rPr lang="ko-KR" altLang="en-US" smtClean="0"/>
              <a:t>코드</a:t>
            </a:r>
            <a:r>
              <a:rPr lang="en-US" altLang="ko-KR" smtClean="0"/>
              <a:t>.</a:t>
            </a:r>
          </a:p>
          <a:p>
            <a:r>
              <a:rPr lang="en-US" smtClean="0"/>
              <a:t>true </a:t>
            </a:r>
            <a:r>
              <a:rPr lang="ko-KR" altLang="en-US" smtClean="0"/>
              <a:t>값을</a:t>
            </a:r>
            <a:r>
              <a:rPr lang="en-US" altLang="ko-KR" smtClean="0"/>
              <a:t> </a:t>
            </a:r>
            <a:r>
              <a:rPr lang="ko-KR" altLang="en-US" smtClean="0"/>
              <a:t>갖는다</a:t>
            </a:r>
            <a:r>
              <a:rPr lang="en-US" altLang="ko-KR" smtClean="0"/>
              <a:t>.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6670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Expression exp = parser.parseExpression("name == 'Nikola Tesla'");</a:t>
            </a:r>
          </a:p>
          <a:p>
            <a:r>
              <a:rPr lang="en-US" smtClean="0"/>
              <a:t>boolean result = exp.getValue(context, Boolean.class);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EvaluationContext </a:t>
            </a:r>
            <a:r>
              <a:rPr lang="ko-KR" altLang="en-US" smtClean="0"/>
              <a:t>인터페이스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" y="2579132"/>
            <a:ext cx="22098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Expression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248400" y="2579132"/>
            <a:ext cx="22098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EvaluationContext </a:t>
            </a:r>
            <a:endParaRPr lang="en-US"/>
          </a:p>
        </p:txBody>
      </p:sp>
      <p:cxnSp>
        <p:nvCxnSpPr>
          <p:cNvPr id="10" name="Elbow Connector 9"/>
          <p:cNvCxnSpPr>
            <a:stCxn id="5" idx="3"/>
            <a:endCxn id="8" idx="1"/>
          </p:cNvCxnSpPr>
          <p:nvPr/>
        </p:nvCxnSpPr>
        <p:spPr>
          <a:xfrm>
            <a:off x="2971800" y="2883932"/>
            <a:ext cx="3276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33865" y="2516188"/>
            <a:ext cx="100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getValue</a:t>
            </a: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72100" y="4180920"/>
            <a:ext cx="30861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StandardEvaluationContext</a:t>
            </a:r>
            <a:endParaRPr lang="en-US"/>
          </a:p>
        </p:txBody>
      </p:sp>
      <p:cxnSp>
        <p:nvCxnSpPr>
          <p:cNvPr id="16" name="Elbow Connector 15"/>
          <p:cNvCxnSpPr>
            <a:stCxn id="14" idx="0"/>
            <a:endCxn id="8" idx="2"/>
          </p:cNvCxnSpPr>
          <p:nvPr/>
        </p:nvCxnSpPr>
        <p:spPr>
          <a:xfrm rot="5400000" flipH="1" flipV="1">
            <a:off x="6638131" y="3465751"/>
            <a:ext cx="992188" cy="4381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StandardEvaluationContext </a:t>
            </a:r>
            <a:r>
              <a:rPr lang="ko-KR" altLang="en-US" smtClean="0"/>
              <a:t>특징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현재</a:t>
            </a:r>
            <a:r>
              <a:rPr lang="en-US" altLang="ko-KR" smtClean="0"/>
              <a:t> </a:t>
            </a:r>
            <a:r>
              <a:rPr lang="ko-KR" altLang="en-US" smtClean="0"/>
              <a:t>스프링이</a:t>
            </a:r>
            <a:r>
              <a:rPr lang="en-US" altLang="ko-KR" smtClean="0"/>
              <a:t> </a:t>
            </a:r>
            <a:r>
              <a:rPr lang="ko-KR" altLang="en-US" smtClean="0"/>
              <a:t>제공하는</a:t>
            </a:r>
            <a:r>
              <a:rPr lang="en-US" altLang="ko-KR" smtClean="0"/>
              <a:t> </a:t>
            </a:r>
            <a:r>
              <a:rPr lang="ko-KR" altLang="en-US" smtClean="0"/>
              <a:t>유일한</a:t>
            </a:r>
            <a:r>
              <a:rPr lang="en-US" altLang="ko-KR" smtClean="0"/>
              <a:t> EvaluationContext </a:t>
            </a:r>
            <a:r>
              <a:rPr lang="ko-KR" altLang="en-US" smtClean="0"/>
              <a:t>인터페이스</a:t>
            </a:r>
            <a:r>
              <a:rPr lang="en-US" altLang="ko-KR" smtClean="0"/>
              <a:t> </a:t>
            </a:r>
            <a:r>
              <a:rPr lang="ko-KR" altLang="en-US" smtClean="0"/>
              <a:t>구현체</a:t>
            </a:r>
            <a:endParaRPr lang="en-US" smtClean="0"/>
          </a:p>
          <a:p>
            <a:r>
              <a:rPr lang="en-US" smtClean="0"/>
              <a:t>Reflaction</a:t>
            </a:r>
            <a:r>
              <a:rPr lang="ko-KR" altLang="en-US" smtClean="0"/>
              <a:t>을</a:t>
            </a:r>
            <a:r>
              <a:rPr lang="en-US" altLang="ko-KR" smtClean="0"/>
              <a:t> </a:t>
            </a:r>
            <a:r>
              <a:rPr lang="ko-KR" altLang="en-US" smtClean="0"/>
              <a:t>사용한다</a:t>
            </a:r>
            <a:r>
              <a:rPr lang="en-US" altLang="ko-KR" smtClean="0"/>
              <a:t>.</a:t>
            </a:r>
            <a:endParaRPr lang="en-US" smtClean="0"/>
          </a:p>
          <a:p>
            <a:r>
              <a:rPr lang="en-US" smtClean="0"/>
              <a:t>Method, Field, Constructor </a:t>
            </a:r>
            <a:r>
              <a:rPr lang="ko-KR" altLang="en-US" smtClean="0"/>
              <a:t>인스턴스</a:t>
            </a:r>
            <a:r>
              <a:rPr lang="en-US" altLang="ko-KR" smtClean="0"/>
              <a:t> </a:t>
            </a:r>
            <a:r>
              <a:rPr lang="ko-KR" altLang="en-US" smtClean="0"/>
              <a:t>캐싱</a:t>
            </a:r>
            <a:endParaRPr lang="en-US" altLang="ko-KR" smtClean="0"/>
          </a:p>
          <a:p>
            <a:r>
              <a:rPr lang="ko-KR" altLang="en-US" smtClean="0"/>
              <a:t>표현식</a:t>
            </a:r>
            <a:r>
              <a:rPr lang="en-US" altLang="ko-KR" smtClean="0"/>
              <a:t> </a:t>
            </a:r>
            <a:r>
              <a:rPr lang="ko-KR" altLang="en-US" smtClean="0"/>
              <a:t>적용할</a:t>
            </a:r>
            <a:r>
              <a:rPr lang="en-US" altLang="ko-KR" smtClean="0"/>
              <a:t> </a:t>
            </a:r>
            <a:r>
              <a:rPr lang="ko-KR" altLang="en-US" smtClean="0"/>
              <a:t>루트</a:t>
            </a:r>
            <a:r>
              <a:rPr lang="en-US" altLang="ko-KR" smtClean="0"/>
              <a:t> </a:t>
            </a:r>
            <a:r>
              <a:rPr lang="ko-KR" altLang="en-US" smtClean="0"/>
              <a:t>객체</a:t>
            </a:r>
            <a:r>
              <a:rPr lang="en-US" altLang="ko-KR" smtClean="0"/>
              <a:t> </a:t>
            </a:r>
            <a:r>
              <a:rPr lang="ko-KR" altLang="en-US" smtClean="0"/>
              <a:t>설정</a:t>
            </a:r>
            <a:r>
              <a:rPr lang="en-US" altLang="ko-KR" smtClean="0"/>
              <a:t> </a:t>
            </a:r>
            <a:r>
              <a:rPr lang="ko-KR" altLang="en-US" smtClean="0"/>
              <a:t>가능</a:t>
            </a:r>
            <a:r>
              <a:rPr lang="en-US" altLang="ko-KR" smtClean="0"/>
              <a:t>.</a:t>
            </a:r>
          </a:p>
          <a:p>
            <a:r>
              <a:rPr lang="ko-KR" altLang="en-US" smtClean="0"/>
              <a:t>변수와</a:t>
            </a:r>
            <a:r>
              <a:rPr lang="en-US" altLang="ko-KR" smtClean="0"/>
              <a:t> </a:t>
            </a:r>
            <a:r>
              <a:rPr lang="ko-KR" altLang="en-US" smtClean="0"/>
              <a:t>함수</a:t>
            </a:r>
            <a:r>
              <a:rPr lang="en-US" altLang="ko-KR" smtClean="0"/>
              <a:t> </a:t>
            </a:r>
            <a:r>
              <a:rPr lang="ko-KR" altLang="en-US" smtClean="0"/>
              <a:t>설정</a:t>
            </a:r>
            <a:r>
              <a:rPr lang="en-US" altLang="ko-KR" smtClean="0"/>
              <a:t> </a:t>
            </a:r>
            <a:r>
              <a:rPr lang="ko-KR" altLang="en-US" smtClean="0"/>
              <a:t>가능</a:t>
            </a:r>
            <a:r>
              <a:rPr lang="en-US" altLang="ko-KR" smtClean="0"/>
              <a:t>.</a:t>
            </a:r>
          </a:p>
          <a:p>
            <a:r>
              <a:rPr lang="ko-KR" altLang="en-US" smtClean="0"/>
              <a:t>커스텀</a:t>
            </a:r>
            <a:r>
              <a:rPr lang="en-US" altLang="ko-KR" smtClean="0"/>
              <a:t> </a:t>
            </a:r>
            <a:r>
              <a:rPr lang="ko-KR" altLang="en-US" smtClean="0"/>
              <a:t>메서드</a:t>
            </a:r>
            <a:r>
              <a:rPr lang="en-US" altLang="ko-KR" smtClean="0"/>
              <a:t>/</a:t>
            </a:r>
            <a:r>
              <a:rPr lang="ko-KR" altLang="en-US" smtClean="0"/>
              <a:t>생성자</a:t>
            </a:r>
            <a:r>
              <a:rPr lang="en-US" altLang="ko-KR" smtClean="0"/>
              <a:t>/</a:t>
            </a:r>
            <a:r>
              <a:rPr lang="ko-KR" altLang="en-US" smtClean="0"/>
              <a:t>속성</a:t>
            </a:r>
            <a:r>
              <a:rPr lang="en-US" altLang="ko-KR" smtClean="0"/>
              <a:t> </a:t>
            </a:r>
            <a:r>
              <a:rPr lang="ko-KR" altLang="en-US" smtClean="0"/>
              <a:t>리졸버</a:t>
            </a:r>
            <a:r>
              <a:rPr lang="en-US" altLang="ko-KR" smtClean="0"/>
              <a:t> </a:t>
            </a:r>
            <a:r>
              <a:rPr lang="ko-KR" altLang="en-US" smtClean="0"/>
              <a:t>등록</a:t>
            </a:r>
            <a:r>
              <a:rPr lang="en-US" altLang="ko-KR" smtClean="0"/>
              <a:t> </a:t>
            </a:r>
            <a:r>
              <a:rPr lang="ko-KR" altLang="en-US" smtClean="0"/>
              <a:t>가능</a:t>
            </a:r>
            <a:r>
              <a:rPr lang="en-US" altLang="ko-KR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타입</a:t>
            </a:r>
            <a:r>
              <a:rPr lang="en-US" altLang="ko-KR" smtClean="0"/>
              <a:t> </a:t>
            </a:r>
            <a:r>
              <a:rPr lang="ko-KR" altLang="en-US" smtClean="0"/>
              <a:t>변환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Generic </a:t>
            </a:r>
            <a:r>
              <a:rPr lang="ko-KR" altLang="en-US" smtClean="0"/>
              <a:t>정보를</a:t>
            </a:r>
            <a:r>
              <a:rPr lang="en-US" altLang="ko-KR" smtClean="0"/>
              <a:t> </a:t>
            </a:r>
            <a:r>
              <a:rPr lang="ko-KR" altLang="en-US" smtClean="0"/>
              <a:t>참조하여</a:t>
            </a:r>
            <a:r>
              <a:rPr lang="en-US" altLang="ko-KR" smtClean="0"/>
              <a:t> </a:t>
            </a:r>
            <a:r>
              <a:rPr lang="ko-KR" altLang="en-US" smtClean="0"/>
              <a:t>콜렉션에</a:t>
            </a:r>
            <a:r>
              <a:rPr lang="en-US" altLang="ko-KR" smtClean="0"/>
              <a:t> </a:t>
            </a:r>
            <a:r>
              <a:rPr lang="ko-KR" altLang="en-US" smtClean="0"/>
              <a:t>들어가는</a:t>
            </a:r>
            <a:r>
              <a:rPr lang="en-US" altLang="ko-KR" smtClean="0"/>
              <a:t> </a:t>
            </a:r>
            <a:r>
              <a:rPr lang="ko-KR" altLang="en-US" smtClean="0"/>
              <a:t>타입으로</a:t>
            </a:r>
            <a:r>
              <a:rPr lang="en-US" altLang="ko-KR" smtClean="0"/>
              <a:t> </a:t>
            </a:r>
            <a:r>
              <a:rPr lang="ko-KR" altLang="en-US" smtClean="0"/>
              <a:t>변환해</a:t>
            </a:r>
            <a:r>
              <a:rPr lang="en-US" altLang="ko-KR" smtClean="0"/>
              <a:t> </a:t>
            </a:r>
            <a:r>
              <a:rPr lang="ko-KR" altLang="en-US" smtClean="0"/>
              <a:t>준다</a:t>
            </a:r>
            <a:r>
              <a:rPr lang="en-US" altLang="ko-KR" smtClean="0"/>
              <a:t>.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6600" y="1417638"/>
            <a:ext cx="837020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class Simple {</a:t>
            </a:r>
          </a:p>
          <a:p>
            <a:r>
              <a:rPr lang="en-US" smtClean="0"/>
              <a:t>    public List&lt;Boolean&gt; booleanList = new ArrayList&lt;Boolean&gt;();</a:t>
            </a:r>
          </a:p>
          <a:p>
            <a:r>
              <a:rPr lang="en-US" smtClean="0"/>
              <a:t>}</a:t>
            </a:r>
          </a:p>
          <a:p>
            <a:r>
              <a:rPr lang="en-US" smtClean="0"/>
              <a:t>    	</a:t>
            </a:r>
          </a:p>
          <a:p>
            <a:r>
              <a:rPr lang="en-US" smtClean="0"/>
              <a:t>Simple simple = new Simple();</a:t>
            </a:r>
          </a:p>
          <a:p>
            <a:r>
              <a:rPr lang="en-US" smtClean="0"/>
              <a:t>simple.booleanList.add(true);</a:t>
            </a:r>
          </a:p>
          <a:p>
            <a:r>
              <a:rPr lang="en-US" smtClean="0"/>
              <a:t>StandardEvaluationContext simpleContext = new StandardEvaluationContext(simple);</a:t>
            </a:r>
          </a:p>
          <a:p>
            <a:endParaRPr lang="en-US" smtClean="0"/>
          </a:p>
          <a:p>
            <a:r>
              <a:rPr lang="en-US" smtClean="0"/>
              <a:t>parser.parseExpression("booleanList[0]").</a:t>
            </a:r>
            <a:r>
              <a:rPr lang="en-US" b="1" smtClean="0">
                <a:solidFill>
                  <a:srgbClr val="008000"/>
                </a:solidFill>
              </a:rPr>
              <a:t>setValue</a:t>
            </a:r>
            <a:r>
              <a:rPr lang="en-US" smtClean="0"/>
              <a:t>(simpleContext, "</a:t>
            </a:r>
            <a:r>
              <a:rPr lang="en-US" b="1" smtClean="0">
                <a:solidFill>
                  <a:srgbClr val="FF0000"/>
                </a:solidFill>
              </a:rPr>
              <a:t>false</a:t>
            </a:r>
            <a:r>
              <a:rPr lang="en-US" smtClean="0"/>
              <a:t>");</a:t>
            </a:r>
          </a:p>
          <a:p>
            <a:r>
              <a:rPr lang="en-US" smtClean="0"/>
              <a:t>Boolean b = simple.booleanList.get(0);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o-KR" altLang="en-US" smtClean="0"/>
              <a:t>도입</a:t>
            </a: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smtClean="0"/>
              <a:t>기능</a:t>
            </a:r>
            <a:r>
              <a:rPr lang="en-US" altLang="ko-KR" smtClean="0"/>
              <a:t> </a:t>
            </a:r>
            <a:r>
              <a:rPr lang="ko-KR" altLang="en-US" smtClean="0"/>
              <a:t>개요</a:t>
            </a:r>
            <a:endParaRPr lang="en-US" altLang="ko-KR" dirty="0"/>
          </a:p>
          <a:p>
            <a:pPr marL="514350" indent="-514350">
              <a:buAutoNum type="arabicPeriod"/>
            </a:pPr>
            <a:r>
              <a:rPr lang="en-US" smtClean="0"/>
              <a:t>Expression </a:t>
            </a:r>
            <a:r>
              <a:rPr lang="ko-KR" altLang="en-US" smtClean="0"/>
              <a:t>인터페이스</a:t>
            </a:r>
            <a:endParaRPr lang="en-US" altLang="ko-KR" smtClean="0"/>
          </a:p>
          <a:p>
            <a:pPr marL="514350" indent="-514350">
              <a:buAutoNum type="arabicPeriod"/>
            </a:pPr>
            <a:r>
              <a:rPr lang="ko-KR" altLang="en-US" smtClean="0"/>
              <a:t>빈</a:t>
            </a:r>
            <a:r>
              <a:rPr lang="en-US" altLang="ko-KR" smtClean="0"/>
              <a:t> </a:t>
            </a:r>
            <a:r>
              <a:rPr lang="ko-KR" altLang="en-US" dirty="0" smtClean="0"/>
              <a:t>정의할</a:t>
            </a:r>
            <a:r>
              <a:rPr lang="en-US" altLang="ko-KR" dirty="0" smtClean="0"/>
              <a:t> </a:t>
            </a:r>
            <a:r>
              <a:rPr lang="ko-KR" altLang="en-US" dirty="0" smtClean="0"/>
              <a:t>때</a:t>
            </a:r>
            <a:r>
              <a:rPr lang="en-US" altLang="ko-KR" dirty="0" smtClean="0"/>
              <a:t> </a:t>
            </a:r>
            <a:r>
              <a:rPr lang="en-US" altLang="ko-KR" smtClean="0"/>
              <a:t>EL </a:t>
            </a:r>
            <a:r>
              <a:rPr lang="ko-KR" altLang="en-US" smtClean="0"/>
              <a:t>사용하기</a:t>
            </a:r>
            <a:endParaRPr lang="en-US" altLang="ko-KR" smtClean="0"/>
          </a:p>
          <a:p>
            <a:pPr marL="514350" indent="-514350">
              <a:buAutoNum type="arabicPeriod"/>
            </a:pPr>
            <a:r>
              <a:rPr lang="en-US" altLang="ko-KR" smtClean="0"/>
              <a:t>EL </a:t>
            </a:r>
            <a:r>
              <a:rPr lang="ko-KR" altLang="en-US" smtClean="0"/>
              <a:t>레퍼런스</a:t>
            </a:r>
            <a:endParaRPr lang="en-US" altLang="ko-KR"/>
          </a:p>
          <a:p>
            <a:pPr marL="514350" indent="-514350">
              <a:buAutoNum type="arabicPeriod"/>
            </a:pPr>
            <a:r>
              <a:rPr lang="ko-KR" altLang="en-US" smtClean="0"/>
              <a:t>예제에서</a:t>
            </a:r>
            <a:r>
              <a:rPr lang="en-US" altLang="ko-KR" smtClean="0"/>
              <a:t> </a:t>
            </a:r>
            <a:r>
              <a:rPr lang="ko-KR" altLang="en-US" dirty="0" smtClean="0"/>
              <a:t>사용한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클래스</a:t>
            </a:r>
            <a:endParaRPr lang="en-US" altLang="ko-K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14350" indent="-514350"/>
            <a:r>
              <a:rPr lang="en-US" altLang="ko-KR" smtClean="0"/>
              <a:t>4. </a:t>
            </a:r>
            <a:r>
              <a:rPr lang="ko-KR" altLang="en-US" smtClean="0"/>
              <a:t>빈</a:t>
            </a:r>
            <a:r>
              <a:rPr lang="en-US" altLang="ko-KR" smtClean="0"/>
              <a:t> </a:t>
            </a:r>
            <a:r>
              <a:rPr lang="ko-KR" altLang="en-US" smtClean="0"/>
              <a:t>정의할</a:t>
            </a:r>
            <a:r>
              <a:rPr lang="en-US" altLang="ko-KR" smtClean="0"/>
              <a:t> </a:t>
            </a:r>
            <a:r>
              <a:rPr lang="ko-KR" altLang="en-US" smtClean="0"/>
              <a:t>때</a:t>
            </a:r>
            <a:r>
              <a:rPr lang="en-US" altLang="ko-KR" smtClean="0"/>
              <a:t> EL </a:t>
            </a:r>
            <a:r>
              <a:rPr lang="ko-KR" altLang="en-US" smtClean="0"/>
              <a:t>사용하기</a:t>
            </a:r>
            <a:endParaRPr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#{ </a:t>
            </a:r>
            <a:r>
              <a:rPr lang="ko-KR" altLang="en-US" smtClean="0"/>
              <a:t>표현식</a:t>
            </a:r>
            <a:r>
              <a:rPr lang="en-US" altLang="ko-KR" smtClean="0"/>
              <a:t> } in XML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8551440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&lt;bean id="numberGuess" class="org.spring.samples.NumberGuess"&gt;</a:t>
            </a:r>
          </a:p>
          <a:p>
            <a:r>
              <a:rPr lang="en-US" smtClean="0"/>
              <a:t>    &lt;property name="randomNumber" value="</a:t>
            </a:r>
            <a:r>
              <a:rPr lang="en-US" b="1" smtClean="0">
                <a:solidFill>
                  <a:srgbClr val="008000"/>
                </a:solidFill>
              </a:rPr>
              <a:t>#{ T(java.lang.Math).random() * 100.0 }</a:t>
            </a:r>
            <a:r>
              <a:rPr lang="en-US" smtClean="0"/>
              <a:t>"/&gt;</a:t>
            </a:r>
          </a:p>
          <a:p>
            <a:endParaRPr lang="en-US" smtClean="0"/>
          </a:p>
          <a:p>
            <a:r>
              <a:rPr lang="en-US" smtClean="0"/>
              <a:t>    &lt;!-- other properties --&gt;</a:t>
            </a:r>
          </a:p>
          <a:p>
            <a:r>
              <a:rPr lang="en-US" smtClean="0"/>
              <a:t>&lt;/bean&gt;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systemProperties </a:t>
            </a:r>
            <a:r>
              <a:rPr lang="en-US" smtClean="0"/>
              <a:t>사용하기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0688" y="2133600"/>
            <a:ext cx="81099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&lt;bean id="taxCalculator" class="org.spring.samples.TaxCalculator"&gt;</a:t>
            </a:r>
          </a:p>
          <a:p>
            <a:r>
              <a:rPr lang="en-US" smtClean="0"/>
              <a:t>    &lt;property name="defaultLocale" value="#{ </a:t>
            </a:r>
            <a:r>
              <a:rPr lang="en-US" b="1" smtClean="0">
                <a:solidFill>
                  <a:srgbClr val="FF0000"/>
                </a:solidFill>
              </a:rPr>
              <a:t>systemProperties['user.region']</a:t>
            </a:r>
            <a:r>
              <a:rPr lang="en-US" smtClean="0"/>
              <a:t> }"/&gt;</a:t>
            </a:r>
          </a:p>
          <a:p>
            <a:endParaRPr lang="en-US" smtClean="0"/>
          </a:p>
          <a:p>
            <a:r>
              <a:rPr lang="en-US" smtClean="0"/>
              <a:t>    &lt;!-- other properties --&gt;</a:t>
            </a:r>
          </a:p>
          <a:p>
            <a:r>
              <a:rPr lang="en-US" smtClean="0"/>
              <a:t>&lt;/bean&gt;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다른</a:t>
            </a:r>
            <a:r>
              <a:rPr lang="en-US" altLang="ko-KR" smtClean="0"/>
              <a:t> </a:t>
            </a:r>
            <a:r>
              <a:rPr lang="ko-KR" altLang="en-US" smtClean="0"/>
              <a:t>빈의</a:t>
            </a:r>
            <a:r>
              <a:rPr lang="en-US" altLang="ko-KR" smtClean="0"/>
              <a:t> </a:t>
            </a:r>
            <a:r>
              <a:rPr lang="ko-KR" altLang="en-US" smtClean="0"/>
              <a:t>속성</a:t>
            </a:r>
            <a:r>
              <a:rPr lang="en-US" altLang="ko-KR" smtClean="0"/>
              <a:t> </a:t>
            </a:r>
            <a:r>
              <a:rPr lang="ko-KR" altLang="en-US" smtClean="0"/>
              <a:t>참조하기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855144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&lt;bean id="numberGuess" class="org.spring.samples.NumberGuess"&gt;</a:t>
            </a:r>
          </a:p>
          <a:p>
            <a:r>
              <a:rPr lang="en-US" smtClean="0"/>
              <a:t>    &lt;property name="randomNumber" value="#{ T(java.lang.Math).random() * 100.0 }"/&gt;</a:t>
            </a:r>
          </a:p>
          <a:p>
            <a:endParaRPr lang="en-US" smtClean="0"/>
          </a:p>
          <a:p>
            <a:r>
              <a:rPr lang="en-US" smtClean="0"/>
              <a:t>    &lt;!-- other properties --&gt;</a:t>
            </a:r>
          </a:p>
          <a:p>
            <a:r>
              <a:rPr lang="en-US" smtClean="0"/>
              <a:t>&lt;/bean&gt;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&lt;bean id="shapeGuess" class="org.spring.samples.ShapeGuess"&gt;</a:t>
            </a:r>
          </a:p>
          <a:p>
            <a:r>
              <a:rPr lang="en-US" smtClean="0"/>
              <a:t>    &lt;property name="initialShapeSeed" value="#{ </a:t>
            </a:r>
            <a:r>
              <a:rPr lang="en-US" b="1" smtClean="0">
                <a:solidFill>
                  <a:srgbClr val="FF0000"/>
                </a:solidFill>
              </a:rPr>
              <a:t>numberGuess.randomNumber </a:t>
            </a:r>
            <a:r>
              <a:rPr lang="en-US" smtClean="0"/>
              <a:t>}"/&gt;</a:t>
            </a:r>
          </a:p>
          <a:p>
            <a:endParaRPr lang="en-US" smtClean="0"/>
          </a:p>
          <a:p>
            <a:r>
              <a:rPr lang="en-US" smtClean="0"/>
              <a:t>    &lt;!-- other properties --&gt;</a:t>
            </a:r>
          </a:p>
          <a:p>
            <a:r>
              <a:rPr lang="en-US" smtClean="0"/>
              <a:t>&lt;/bean&gt;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@Value </a:t>
            </a:r>
            <a:r>
              <a:rPr lang="ko-KR" altLang="en-US" smtClean="0"/>
              <a:t>애노테이션</a:t>
            </a:r>
            <a:r>
              <a:rPr lang="en-US" altLang="ko-KR" smtClean="0"/>
              <a:t> </a:t>
            </a:r>
            <a:r>
              <a:rPr lang="ko-KR" altLang="en-US" smtClean="0"/>
              <a:t>사용하기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5106987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public static class FieldValueTestBean</a:t>
            </a:r>
          </a:p>
          <a:p>
            <a:endParaRPr lang="en-US" smtClean="0"/>
          </a:p>
          <a:p>
            <a:r>
              <a:rPr lang="en-US" smtClean="0"/>
              <a:t>  @Value("#{ </a:t>
            </a:r>
            <a:r>
              <a:rPr lang="en-US" b="1" smtClean="0">
                <a:solidFill>
                  <a:srgbClr val="FF0000"/>
                </a:solidFill>
              </a:rPr>
              <a:t>systemProperties['user.region']</a:t>
            </a:r>
            <a:r>
              <a:rPr lang="en-US" smtClean="0"/>
              <a:t> }")</a:t>
            </a:r>
          </a:p>
          <a:p>
            <a:r>
              <a:rPr lang="en-US" smtClean="0"/>
              <a:t>  private String defaultLocale;</a:t>
            </a:r>
          </a:p>
          <a:p>
            <a:endParaRPr lang="en-US" smtClean="0"/>
          </a:p>
          <a:p>
            <a:r>
              <a:rPr lang="en-US" smtClean="0"/>
              <a:t>  public void setDefaultLocale(String defaultLocale)</a:t>
            </a:r>
          </a:p>
          <a:p>
            <a:r>
              <a:rPr lang="en-US" smtClean="0"/>
              <a:t>  {</a:t>
            </a:r>
          </a:p>
          <a:p>
            <a:r>
              <a:rPr lang="en-US" smtClean="0"/>
              <a:t>    this.defaultLocale = defaultLocale;</a:t>
            </a:r>
          </a:p>
          <a:p>
            <a:r>
              <a:rPr lang="en-US" smtClean="0"/>
              <a:t>  }</a:t>
            </a:r>
          </a:p>
          <a:p>
            <a:endParaRPr lang="en-US" smtClean="0"/>
          </a:p>
          <a:p>
            <a:r>
              <a:rPr lang="en-US" smtClean="0"/>
              <a:t>  public String getDefaultLocale() </a:t>
            </a:r>
          </a:p>
          <a:p>
            <a:r>
              <a:rPr lang="en-US" smtClean="0"/>
              <a:t>  {</a:t>
            </a:r>
          </a:p>
          <a:p>
            <a:r>
              <a:rPr lang="en-US" smtClean="0"/>
              <a:t>    return this.defaultLocale;</a:t>
            </a:r>
          </a:p>
          <a:p>
            <a:r>
              <a:rPr lang="en-US" smtClean="0"/>
              <a:t>  }</a:t>
            </a:r>
          </a:p>
          <a:p>
            <a:endParaRPr lang="en-US" smtClean="0"/>
          </a:p>
          <a:p>
            <a:r>
              <a:rPr lang="en-US" smtClean="0"/>
              <a:t>}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2438400"/>
            <a:ext cx="1962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기본</a:t>
            </a:r>
            <a:r>
              <a:rPr lang="en-US" altLang="ko-KR" smtClean="0"/>
              <a:t> </a:t>
            </a:r>
            <a:r>
              <a:rPr lang="ko-KR" altLang="en-US" smtClean="0"/>
              <a:t>값</a:t>
            </a:r>
            <a:r>
              <a:rPr lang="en-US" altLang="ko-KR" smtClean="0"/>
              <a:t> </a:t>
            </a:r>
            <a:r>
              <a:rPr lang="ko-KR" altLang="en-US" smtClean="0"/>
              <a:t>설정하기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앞선</a:t>
            </a:r>
            <a:r>
              <a:rPr lang="en-US" altLang="ko-KR" smtClean="0"/>
              <a:t> </a:t>
            </a:r>
            <a:r>
              <a:rPr lang="ko-KR" altLang="en-US" smtClean="0"/>
              <a:t>예제와</a:t>
            </a:r>
            <a:r>
              <a:rPr lang="en-US" altLang="ko-KR" smtClean="0"/>
              <a:t> </a:t>
            </a:r>
            <a:r>
              <a:rPr lang="ko-KR" altLang="en-US" smtClean="0"/>
              <a:t>동일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5106987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public static class PropertyValueTestBean</a:t>
            </a:r>
          </a:p>
          <a:p>
            <a:endParaRPr lang="en-US" smtClean="0"/>
          </a:p>
          <a:p>
            <a:r>
              <a:rPr lang="en-US" smtClean="0"/>
              <a:t>  private String defaultLocale;</a:t>
            </a:r>
          </a:p>
          <a:p>
            <a:endParaRPr lang="en-US" smtClean="0"/>
          </a:p>
          <a:p>
            <a:r>
              <a:rPr lang="en-US" smtClean="0"/>
              <a:t>  @Value("#{ </a:t>
            </a:r>
            <a:r>
              <a:rPr lang="en-US" b="1" smtClean="0">
                <a:solidFill>
                  <a:srgbClr val="FF0000"/>
                </a:solidFill>
              </a:rPr>
              <a:t>systemProperties['user.region']</a:t>
            </a:r>
            <a:r>
              <a:rPr lang="en-US" smtClean="0"/>
              <a:t> }")</a:t>
            </a:r>
          </a:p>
          <a:p>
            <a:r>
              <a:rPr lang="en-US" smtClean="0"/>
              <a:t>  public void setDefaultLocale(String defaultLocale)</a:t>
            </a:r>
          </a:p>
          <a:p>
            <a:r>
              <a:rPr lang="en-US" smtClean="0"/>
              <a:t>  {</a:t>
            </a:r>
          </a:p>
          <a:p>
            <a:r>
              <a:rPr lang="en-US" smtClean="0"/>
              <a:t>    this.defaultLocale = defaultLocale;</a:t>
            </a:r>
          </a:p>
          <a:p>
            <a:r>
              <a:rPr lang="en-US" smtClean="0"/>
              <a:t>  }</a:t>
            </a:r>
          </a:p>
          <a:p>
            <a:endParaRPr lang="en-US" smtClean="0"/>
          </a:p>
          <a:p>
            <a:r>
              <a:rPr lang="en-US" smtClean="0"/>
              <a:t>  public String getDefaultLocale() </a:t>
            </a:r>
          </a:p>
          <a:p>
            <a:r>
              <a:rPr lang="en-US" smtClean="0"/>
              <a:t>  {</a:t>
            </a:r>
          </a:p>
          <a:p>
            <a:r>
              <a:rPr lang="en-US" smtClean="0"/>
              <a:t>    return this.defaultLocale;</a:t>
            </a:r>
          </a:p>
          <a:p>
            <a:r>
              <a:rPr lang="en-US" smtClean="0"/>
              <a:t>  }</a:t>
            </a:r>
          </a:p>
          <a:p>
            <a:endParaRPr lang="en-US" smtClean="0"/>
          </a:p>
          <a:p>
            <a:r>
              <a:rPr lang="en-US" smtClean="0"/>
              <a:t>}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48400" y="3168134"/>
            <a:ext cx="2193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이번엔</a:t>
            </a:r>
            <a:r>
              <a:rPr lang="en-US" altLang="ko-KR" smtClean="0"/>
              <a:t> </a:t>
            </a:r>
            <a:r>
              <a:rPr lang="ko-KR" altLang="en-US" smtClean="0"/>
              <a:t>세터에</a:t>
            </a:r>
            <a:r>
              <a:rPr lang="en-US" altLang="ko-KR" smtClean="0"/>
              <a:t> </a:t>
            </a:r>
            <a:r>
              <a:rPr lang="ko-KR" altLang="en-US" smtClean="0"/>
              <a:t>설정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@Autowired </a:t>
            </a:r>
            <a:r>
              <a:rPr lang="ko-KR" altLang="en-US" smtClean="0"/>
              <a:t>메서드에</a:t>
            </a:r>
            <a:r>
              <a:rPr lang="en-US" altLang="ko-KR" smtClean="0"/>
              <a:t> </a:t>
            </a:r>
            <a:r>
              <a:rPr lang="ko-KR" altLang="en-US" smtClean="0"/>
              <a:t>사용하기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1676400"/>
            <a:ext cx="872546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public class MovieRecommender {</a:t>
            </a:r>
          </a:p>
          <a:p>
            <a:endParaRPr lang="en-US" smtClean="0"/>
          </a:p>
          <a:p>
            <a:r>
              <a:rPr lang="en-US" smtClean="0"/>
              <a:t>    private String defaultLocale;</a:t>
            </a:r>
          </a:p>
          <a:p>
            <a:r>
              <a:rPr lang="en-US" smtClean="0"/>
              <a:t>    </a:t>
            </a:r>
          </a:p>
          <a:p>
            <a:r>
              <a:rPr lang="en-US" smtClean="0"/>
              <a:t>    private CustomerPreferenceDao customerPreferenceDao;</a:t>
            </a:r>
          </a:p>
          <a:p>
            <a:endParaRPr lang="en-US" smtClean="0"/>
          </a:p>
          <a:p>
            <a:r>
              <a:rPr lang="en-US" smtClean="0"/>
              <a:t>    @Autowired</a:t>
            </a:r>
          </a:p>
          <a:p>
            <a:r>
              <a:rPr lang="en-US" smtClean="0"/>
              <a:t>    public MovieRecommender(CustomerPreferenceDao customerPreferenceDao,</a:t>
            </a:r>
          </a:p>
          <a:p>
            <a:r>
              <a:rPr lang="en-US" smtClean="0"/>
              <a:t>                            @Value("#{ systemProperties['user.country'] } String defaultLocale) {</a:t>
            </a:r>
          </a:p>
          <a:p>
            <a:r>
              <a:rPr lang="en-US" smtClean="0"/>
              <a:t>        this.customerPreferenceDao = customerPreferenceDao;</a:t>
            </a:r>
          </a:p>
          <a:p>
            <a:r>
              <a:rPr lang="en-US" smtClean="0"/>
              <a:t>        this.defaultLocale = defaultLocale;</a:t>
            </a:r>
          </a:p>
          <a:p>
            <a:r>
              <a:rPr lang="en-US" smtClean="0"/>
              <a:t>    }</a:t>
            </a:r>
          </a:p>
          <a:p>
            <a:endParaRPr lang="en-US" smtClean="0"/>
          </a:p>
          <a:p>
            <a:r>
              <a:rPr lang="en-US" smtClean="0"/>
              <a:t>    // ...</a:t>
            </a:r>
          </a:p>
          <a:p>
            <a:r>
              <a:rPr lang="en-US" smtClean="0"/>
              <a:t>}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14350" indent="-514350"/>
            <a:r>
              <a:rPr lang="ko-KR" altLang="ko-KR"/>
              <a:t>5</a:t>
            </a:r>
            <a:r>
              <a:rPr lang="en-US" altLang="ko-KR" smtClean="0"/>
              <a:t>. EL </a:t>
            </a:r>
            <a:r>
              <a:rPr lang="ko-KR" altLang="en-US" smtClean="0"/>
              <a:t>레퍼런스</a:t>
            </a:r>
            <a:endParaRPr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14350" indent="-514350"/>
            <a:r>
              <a:rPr lang="ko-KR" altLang="ko-KR" smtClean="0"/>
              <a:t>6</a:t>
            </a:r>
            <a:r>
              <a:rPr lang="en-US" altLang="ko-KR" smtClean="0"/>
              <a:t>. </a:t>
            </a:r>
            <a:r>
              <a:rPr lang="ko-KR" altLang="en-US" smtClean="0"/>
              <a:t>예제</a:t>
            </a:r>
            <a:r>
              <a:rPr lang="en-US" altLang="ko-KR" smtClean="0"/>
              <a:t> </a:t>
            </a:r>
            <a:r>
              <a:rPr lang="ko-KR" altLang="en-US" smtClean="0"/>
              <a:t>코드</a:t>
            </a:r>
            <a:endParaRPr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14350" indent="-514350"/>
            <a:r>
              <a:rPr lang="ko-KR" altLang="en-US" smtClean="0"/>
              <a:t>끝</a:t>
            </a:r>
            <a:r>
              <a:rPr lang="en-US" altLang="ko-KR" smtClean="0"/>
              <a:t>!</a:t>
            </a:r>
            <a:endParaRPr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1. </a:t>
            </a:r>
            <a:r>
              <a:rPr lang="ko-KR" altLang="en-US" smtClean="0"/>
              <a:t>도입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Spring Expression Language (</a:t>
            </a:r>
            <a:r>
              <a:rPr lang="en-US" b="1" dirty="0" smtClean="0">
                <a:solidFill>
                  <a:srgbClr val="008000"/>
                </a:solidFill>
              </a:rPr>
              <a:t>SpEL </a:t>
            </a:r>
            <a:r>
              <a:rPr lang="en-US" dirty="0" smtClean="0"/>
              <a:t>for short) is a powerful expression language that </a:t>
            </a:r>
            <a:r>
              <a:rPr lang="en-US" b="1" dirty="0" smtClean="0">
                <a:solidFill>
                  <a:srgbClr val="008000"/>
                </a:solidFill>
              </a:rPr>
              <a:t>supports querying and manipulating an object graph at runtime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독립적으로 사용 가능.</a:t>
            </a:r>
          </a:p>
          <a:p>
            <a:r>
              <a:rPr lang="en-US" dirty="0" err="1" smtClean="0"/>
              <a:t>스프링을</a:t>
            </a:r>
            <a:r>
              <a:rPr lang="en-US" dirty="0" smtClean="0"/>
              <a:t> </a:t>
            </a:r>
            <a:r>
              <a:rPr lang="en-US" dirty="0" err="1" smtClean="0"/>
              <a:t>사용하면</a:t>
            </a:r>
            <a:r>
              <a:rPr lang="en-US" dirty="0" smtClean="0"/>
              <a:t> </a:t>
            </a:r>
            <a:r>
              <a:rPr lang="en-US" dirty="0" err="1" smtClean="0"/>
              <a:t>쉽게</a:t>
            </a:r>
            <a:r>
              <a:rPr lang="en-US" dirty="0" smtClean="0"/>
              <a:t> 사용 가능.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Dependency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org.springframework.expression</a:t>
            </a:r>
            <a:endParaRPr lang="en-US" dirty="0"/>
          </a:p>
        </p:txBody>
      </p:sp>
      <p:pic>
        <p:nvPicPr>
          <p:cNvPr id="4" name="Picture 3" descr="그림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667000"/>
            <a:ext cx="5943600" cy="2943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2. </a:t>
            </a:r>
            <a:r>
              <a:rPr lang="ko-KR" altLang="en-US" smtClean="0"/>
              <a:t>기능</a:t>
            </a:r>
            <a:r>
              <a:rPr lang="en-US" altLang="ko-KR" smtClean="0"/>
              <a:t> </a:t>
            </a:r>
            <a:r>
              <a:rPr lang="ko-KR" altLang="en-US" smtClean="0"/>
              <a:t>개요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다양한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기능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Literal expressions: </a:t>
            </a:r>
            <a:r>
              <a:rPr lang="en-US" dirty="0" err="1" smtClean="0"/>
              <a:t>상수</a:t>
            </a:r>
            <a:r>
              <a:rPr lang="en-US" dirty="0" smtClean="0"/>
              <a:t> </a:t>
            </a:r>
            <a:r>
              <a:rPr lang="en-US" dirty="0" err="1" smtClean="0"/>
              <a:t>표현</a:t>
            </a:r>
            <a:endParaRPr lang="en-US" dirty="0" smtClean="0"/>
          </a:p>
          <a:p>
            <a:r>
              <a:rPr lang="en-US" dirty="0" smtClean="0"/>
              <a:t>Boolean and relational operators: </a:t>
            </a:r>
            <a:r>
              <a:rPr lang="en-US" dirty="0" err="1" smtClean="0"/>
              <a:t>불린과</a:t>
            </a:r>
            <a:r>
              <a:rPr lang="en-US" dirty="0" smtClean="0"/>
              <a:t> </a:t>
            </a:r>
            <a:r>
              <a:rPr lang="en-US" dirty="0" err="1" smtClean="0"/>
              <a:t>관계형</a:t>
            </a:r>
            <a:r>
              <a:rPr lang="en-US" dirty="0" smtClean="0"/>
              <a:t> </a:t>
            </a:r>
            <a:r>
              <a:rPr lang="en-US" dirty="0" err="1" smtClean="0"/>
              <a:t>연산자</a:t>
            </a:r>
            <a:endParaRPr lang="en-US" dirty="0" smtClean="0"/>
          </a:p>
          <a:p>
            <a:r>
              <a:rPr lang="en-US" dirty="0" smtClean="0"/>
              <a:t>Regular expressions: </a:t>
            </a:r>
            <a:r>
              <a:rPr lang="en-US" dirty="0" err="1" smtClean="0"/>
              <a:t>정규</a:t>
            </a:r>
            <a:r>
              <a:rPr lang="en-US" dirty="0" smtClean="0"/>
              <a:t> </a:t>
            </a:r>
            <a:r>
              <a:rPr lang="en-US" dirty="0" err="1" smtClean="0"/>
              <a:t>표현식</a:t>
            </a:r>
            <a:endParaRPr lang="en-US" dirty="0" smtClean="0"/>
          </a:p>
          <a:p>
            <a:r>
              <a:rPr lang="en-US" dirty="0" smtClean="0"/>
              <a:t>Class expressions: </a:t>
            </a:r>
            <a:r>
              <a:rPr lang="en-US" dirty="0" err="1" smtClean="0"/>
              <a:t>클래스</a:t>
            </a:r>
            <a:r>
              <a:rPr lang="en-US" dirty="0" smtClean="0"/>
              <a:t> </a:t>
            </a:r>
            <a:r>
              <a:rPr lang="en-US" dirty="0" err="1" smtClean="0"/>
              <a:t>표현식</a:t>
            </a:r>
            <a:endParaRPr lang="en-US" dirty="0" smtClean="0"/>
          </a:p>
          <a:p>
            <a:r>
              <a:rPr lang="en-US" dirty="0" smtClean="0"/>
              <a:t>Accessing properties, arrays, lists, maps: </a:t>
            </a:r>
            <a:r>
              <a:rPr lang="en-US" dirty="0" err="1" smtClean="0"/>
              <a:t>속성</a:t>
            </a:r>
            <a:r>
              <a:rPr lang="en-US" dirty="0" smtClean="0"/>
              <a:t>, </a:t>
            </a:r>
            <a:r>
              <a:rPr lang="en-US" dirty="0" err="1" smtClean="0"/>
              <a:t>배열</a:t>
            </a:r>
            <a:r>
              <a:rPr lang="en-US" dirty="0" smtClean="0"/>
              <a:t>, </a:t>
            </a:r>
            <a:r>
              <a:rPr lang="en-US" dirty="0" err="1" smtClean="0"/>
              <a:t>리스트</a:t>
            </a:r>
            <a:r>
              <a:rPr lang="en-US" dirty="0" smtClean="0"/>
              <a:t>, </a:t>
            </a:r>
            <a:r>
              <a:rPr lang="en-US" dirty="0" err="1" smtClean="0"/>
              <a:t>맵에</a:t>
            </a:r>
            <a:r>
              <a:rPr lang="en-US" dirty="0" smtClean="0"/>
              <a:t> </a:t>
            </a:r>
            <a:r>
              <a:rPr lang="en-US" dirty="0" err="1" smtClean="0"/>
              <a:t>접근하기</a:t>
            </a:r>
            <a:endParaRPr lang="en-US" dirty="0" smtClean="0"/>
          </a:p>
          <a:p>
            <a:r>
              <a:rPr lang="en-US" dirty="0" smtClean="0"/>
              <a:t>Method invocation: </a:t>
            </a:r>
            <a:r>
              <a:rPr lang="en-US" dirty="0" err="1" smtClean="0"/>
              <a:t>메서드</a:t>
            </a:r>
            <a:r>
              <a:rPr lang="en-US" dirty="0" smtClean="0"/>
              <a:t> </a:t>
            </a:r>
            <a:r>
              <a:rPr lang="en-US" dirty="0" err="1" smtClean="0"/>
              <a:t>호출</a:t>
            </a:r>
            <a:endParaRPr lang="en-US" dirty="0" smtClean="0"/>
          </a:p>
          <a:p>
            <a:r>
              <a:rPr lang="en-US" dirty="0" smtClean="0"/>
              <a:t>Relational operators: </a:t>
            </a:r>
            <a:r>
              <a:rPr lang="en-US" dirty="0" err="1" smtClean="0"/>
              <a:t>관계형</a:t>
            </a:r>
            <a:r>
              <a:rPr lang="en-US" dirty="0" smtClean="0"/>
              <a:t> </a:t>
            </a:r>
            <a:r>
              <a:rPr lang="en-US" dirty="0" err="1" smtClean="0"/>
              <a:t>연산자</a:t>
            </a:r>
            <a:endParaRPr lang="en-US" smtClean="0"/>
          </a:p>
          <a:p>
            <a:r>
              <a:rPr lang="en-US" smtClean="0"/>
              <a:t>Assignment</a:t>
            </a:r>
            <a:r>
              <a:rPr lang="en-US" dirty="0" smtClean="0"/>
              <a:t>: </a:t>
            </a:r>
            <a:r>
              <a:rPr lang="en-US" err="1" smtClean="0"/>
              <a:t>대입</a:t>
            </a:r>
            <a:endParaRPr lang="en-US" smtClean="0"/>
          </a:p>
          <a:p>
            <a:r>
              <a:rPr lang="en-US" smtClean="0"/>
              <a:t>Calling </a:t>
            </a:r>
            <a:r>
              <a:rPr lang="en-US" dirty="0" smtClean="0"/>
              <a:t>constructors: </a:t>
            </a:r>
            <a:r>
              <a:rPr lang="en-US" dirty="0" err="1" smtClean="0"/>
              <a:t>생성자</a:t>
            </a:r>
            <a:r>
              <a:rPr lang="en-US" dirty="0" smtClean="0"/>
              <a:t> </a:t>
            </a:r>
            <a:r>
              <a:rPr lang="en-US" err="1" smtClean="0"/>
              <a:t>호출</a:t>
            </a:r>
            <a:endParaRPr lang="en-US" smtClean="0"/>
          </a:p>
          <a:p>
            <a:r>
              <a:rPr lang="en-US" smtClean="0"/>
              <a:t>Ternary </a:t>
            </a:r>
            <a:r>
              <a:rPr lang="en-US" dirty="0" smtClean="0"/>
              <a:t>operator: 3항 </a:t>
            </a:r>
            <a:r>
              <a:rPr lang="en-US" err="1" smtClean="0"/>
              <a:t>연산자</a:t>
            </a:r>
            <a:endParaRPr lang="en-US" smtClean="0"/>
          </a:p>
          <a:p>
            <a:r>
              <a:rPr lang="en-US" smtClean="0"/>
              <a:t>Variables</a:t>
            </a:r>
            <a:r>
              <a:rPr lang="en-US" dirty="0" smtClean="0"/>
              <a:t>: </a:t>
            </a:r>
            <a:r>
              <a:rPr lang="en-US" err="1" smtClean="0"/>
              <a:t>변수</a:t>
            </a:r>
            <a:endParaRPr lang="en-US" smtClean="0"/>
          </a:p>
          <a:p>
            <a:r>
              <a:rPr lang="en-US" smtClean="0"/>
              <a:t>User </a:t>
            </a:r>
            <a:r>
              <a:rPr lang="en-US" dirty="0" smtClean="0"/>
              <a:t>defined functions: </a:t>
            </a:r>
            <a:r>
              <a:rPr lang="en-US" dirty="0" err="1" smtClean="0"/>
              <a:t>사용자</a:t>
            </a:r>
            <a:r>
              <a:rPr lang="en-US" dirty="0" smtClean="0"/>
              <a:t> </a:t>
            </a:r>
            <a:r>
              <a:rPr lang="en-US" dirty="0" err="1" smtClean="0"/>
              <a:t>정의</a:t>
            </a:r>
            <a:r>
              <a:rPr lang="en-US" dirty="0" smtClean="0"/>
              <a:t> </a:t>
            </a:r>
            <a:r>
              <a:rPr lang="en-US" err="1" smtClean="0"/>
              <a:t>함수</a:t>
            </a:r>
            <a:endParaRPr lang="en-US" smtClean="0"/>
          </a:p>
          <a:p>
            <a:r>
              <a:rPr lang="en-US" smtClean="0"/>
              <a:t>Collection </a:t>
            </a:r>
            <a:r>
              <a:rPr lang="en-US" dirty="0" smtClean="0"/>
              <a:t>projection: </a:t>
            </a:r>
            <a:r>
              <a:rPr lang="en-US" dirty="0" err="1" smtClean="0"/>
              <a:t>콜렉션</a:t>
            </a:r>
            <a:r>
              <a:rPr lang="en-US" dirty="0" smtClean="0"/>
              <a:t> </a:t>
            </a:r>
            <a:r>
              <a:rPr lang="en-US" err="1" smtClean="0"/>
              <a:t>보기</a:t>
            </a:r>
            <a:endParaRPr lang="en-US" smtClean="0"/>
          </a:p>
          <a:p>
            <a:r>
              <a:rPr lang="en-US" smtClean="0"/>
              <a:t>Collection </a:t>
            </a:r>
            <a:r>
              <a:rPr lang="en-US" dirty="0" smtClean="0"/>
              <a:t>selection: </a:t>
            </a:r>
            <a:r>
              <a:rPr lang="en-US" dirty="0" err="1" smtClean="0"/>
              <a:t>콜렉션</a:t>
            </a:r>
            <a:r>
              <a:rPr lang="en-US" dirty="0" smtClean="0"/>
              <a:t> </a:t>
            </a:r>
            <a:r>
              <a:rPr lang="en-US" err="1" smtClean="0"/>
              <a:t>선택</a:t>
            </a:r>
            <a:endParaRPr lang="en-US" smtClean="0"/>
          </a:p>
          <a:p>
            <a:r>
              <a:rPr lang="en-US" smtClean="0"/>
              <a:t>Templated </a:t>
            </a:r>
            <a:r>
              <a:rPr lang="en-US" dirty="0" smtClean="0"/>
              <a:t>expressions: </a:t>
            </a:r>
            <a:r>
              <a:rPr lang="en-US" dirty="0" err="1" smtClean="0"/>
              <a:t>템플릿</a:t>
            </a:r>
            <a:r>
              <a:rPr lang="en-US" dirty="0" smtClean="0"/>
              <a:t> </a:t>
            </a:r>
            <a:r>
              <a:rPr lang="en-US" dirty="0" err="1" smtClean="0"/>
              <a:t>표현식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/>
              <a:t>3</a:t>
            </a:r>
            <a:r>
              <a:rPr lang="en-US" altLang="ko-KR" smtClean="0"/>
              <a:t>. Expression </a:t>
            </a:r>
            <a:r>
              <a:rPr lang="ko-KR" altLang="en-US" smtClean="0"/>
              <a:t>인터페이스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Expression </a:t>
            </a:r>
            <a:r>
              <a:rPr lang="ko-KR" altLang="en-US" smtClean="0"/>
              <a:t>인터페이스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2579132"/>
            <a:ext cx="22098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ExpressionParser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477000" y="2580720"/>
            <a:ext cx="22098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Expression</a:t>
            </a:r>
            <a:endParaRPr lang="en-US"/>
          </a:p>
        </p:txBody>
      </p:sp>
      <p:cxnSp>
        <p:nvCxnSpPr>
          <p:cNvPr id="7" name="Elbow Connector 6"/>
          <p:cNvCxnSpPr>
            <a:stCxn id="4" idx="3"/>
            <a:endCxn id="5" idx="1"/>
          </p:cNvCxnSpPr>
          <p:nvPr/>
        </p:nvCxnSpPr>
        <p:spPr>
          <a:xfrm>
            <a:off x="2667000" y="2883932"/>
            <a:ext cx="3810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2514600"/>
            <a:ext cx="238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parseExpression(String)</a:t>
            </a: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00" y="4180920"/>
            <a:ext cx="30861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CompositeStringExpression</a:t>
            </a: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962399" y="4180921"/>
            <a:ext cx="226695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LiteralExpression</a:t>
            </a: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477000" y="4180920"/>
            <a:ext cx="226695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SpelExpression</a:t>
            </a:r>
            <a:endParaRPr lang="en-US"/>
          </a:p>
        </p:txBody>
      </p:sp>
      <p:cxnSp>
        <p:nvCxnSpPr>
          <p:cNvPr id="17" name="Elbow Connector 16"/>
          <p:cNvCxnSpPr>
            <a:stCxn id="13" idx="0"/>
            <a:endCxn id="5" idx="2"/>
          </p:cNvCxnSpPr>
          <p:nvPr/>
        </p:nvCxnSpPr>
        <p:spPr>
          <a:xfrm rot="5400000" flipH="1" flipV="1">
            <a:off x="4295775" y="894795"/>
            <a:ext cx="990600" cy="5581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4" idx="0"/>
            <a:endCxn id="5" idx="2"/>
          </p:cNvCxnSpPr>
          <p:nvPr/>
        </p:nvCxnSpPr>
        <p:spPr>
          <a:xfrm rot="5400000" flipH="1" flipV="1">
            <a:off x="5843587" y="2442608"/>
            <a:ext cx="990601" cy="24860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5" idx="0"/>
            <a:endCxn id="5" idx="2"/>
          </p:cNvCxnSpPr>
          <p:nvPr/>
        </p:nvCxnSpPr>
        <p:spPr>
          <a:xfrm rot="16200000" flipV="1">
            <a:off x="7100888" y="3671332"/>
            <a:ext cx="990600" cy="285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1255</Words>
  <Application>Microsoft Macintosh PowerPoint</Application>
  <PresentationFormat>On-screen Show (4:3)</PresentationFormat>
  <Paragraphs>239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Ch 7. Spring EL (Spring Framework 3.0 M3)</vt:lpstr>
      <vt:lpstr>목차</vt:lpstr>
      <vt:lpstr>1. 도입</vt:lpstr>
      <vt:lpstr>SpEL</vt:lpstr>
      <vt:lpstr>Dependency</vt:lpstr>
      <vt:lpstr>2. 기능 개요</vt:lpstr>
      <vt:lpstr>다양한 기능 제공</vt:lpstr>
      <vt:lpstr>3. Expression 인터페이스</vt:lpstr>
      <vt:lpstr>Expression 인터페이스</vt:lpstr>
      <vt:lpstr>간단한 상수 표현식</vt:lpstr>
      <vt:lpstr>메서드 호출하기</vt:lpstr>
      <vt:lpstr>JavaBean 속성 호출하기</vt:lpstr>
      <vt:lpstr>Nested dot(.) 연산자 사용하기</vt:lpstr>
      <vt:lpstr>생성자 호출하기</vt:lpstr>
      <vt:lpstr>특정 객체에 표현식 적용하기</vt:lpstr>
      <vt:lpstr>boolean 표현식 사용하기</vt:lpstr>
      <vt:lpstr>EvaluationContext 인터페이스</vt:lpstr>
      <vt:lpstr>StandardEvaluationContext 특징</vt:lpstr>
      <vt:lpstr>타입 변환</vt:lpstr>
      <vt:lpstr>4. 빈 정의할 때 EL 사용하기</vt:lpstr>
      <vt:lpstr>#{ 표현식 } in XML</vt:lpstr>
      <vt:lpstr>systemProperties 사용하기</vt:lpstr>
      <vt:lpstr>다른 빈의 속성 참조하기</vt:lpstr>
      <vt:lpstr>@Value 애노테이션 사용하기</vt:lpstr>
      <vt:lpstr>앞선 예제와 동일</vt:lpstr>
      <vt:lpstr>@Autowired 메서드에 사용하기</vt:lpstr>
      <vt:lpstr>5. EL 레퍼런스</vt:lpstr>
      <vt:lpstr>6. 예제 코드</vt:lpstr>
      <vt:lpstr>끝!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7. Spring EL (Spring Framework 3.0 M3)</dc:title>
  <dc:creator>기선 백</dc:creator>
  <cp:lastModifiedBy>기선 백</cp:lastModifiedBy>
  <cp:revision>3</cp:revision>
  <dcterms:created xsi:type="dcterms:W3CDTF">2009-05-14T13:58:38Z</dcterms:created>
  <dcterms:modified xsi:type="dcterms:W3CDTF">2009-05-14T16:48:28Z</dcterms:modified>
</cp:coreProperties>
</file>